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58" r:id="rId7"/>
    <p:sldId id="259" r:id="rId8"/>
    <p:sldId id="269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361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216" y="8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10/16/17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10/16/17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latin typeface="Arial" pitchFamily="34" charset="0"/>
                <a:cs typeface="Arial" pitchFamily="34" charset="0"/>
              </a:rPr>
              <a:t>NOTE:</a:t>
            </a:r>
          </a:p>
          <a:p>
            <a:r>
              <a:rPr lang="en-US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10/16/17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utomatetheboringstuff.com/chapter13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stamy2.github.io/PyPDF2/http:/mstamy2.github.io/PyPDF2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/>
          <a:lstStyle/>
          <a:p>
            <a:pPr algn="ctr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Working with PDF Files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938" y="1316825"/>
            <a:ext cx="3762375" cy="3895725"/>
          </a:xfrm>
        </p:spPr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600" y="1600200"/>
            <a:ext cx="5962454" cy="4381500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Sets That Include PDFs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04900" y="1600200"/>
            <a:ext cx="4203700" cy="4572000"/>
          </a:xfrm>
        </p:spPr>
        <p:txBody>
          <a:bodyPr/>
          <a:lstStyle/>
          <a:p>
            <a:r>
              <a:rPr lang="en-US" dirty="0" smtClean="0"/>
              <a:t>Scanned records exist in historical data (e.g. aircraft design drawings, maintenance records).</a:t>
            </a:r>
          </a:p>
          <a:p>
            <a:r>
              <a:rPr lang="en-US" dirty="0" smtClean="0"/>
              <a:t>Contain “gold” in many cases.</a:t>
            </a:r>
          </a:p>
          <a:p>
            <a:r>
              <a:rPr lang="en-US" dirty="0"/>
              <a:t>Easy for humans to read – not so much for computers </a:t>
            </a:r>
            <a:endParaRPr lang="en-US" dirty="0" smtClean="0"/>
          </a:p>
          <a:p>
            <a:r>
              <a:rPr lang="en-US" dirty="0" smtClean="0"/>
              <a:t>Not easy to get into a usable form for data analytics work.</a:t>
            </a:r>
          </a:p>
          <a:p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8432800" y="3048000"/>
            <a:ext cx="2286000" cy="1337733"/>
          </a:xfrm>
          <a:prstGeom prst="ellipse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PyPDF2 Package Lightens the PDF-parsing Load Somewhat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04900" y="1502688"/>
            <a:ext cx="499034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Home Page: </a:t>
            </a:r>
            <a:r>
              <a:rPr lang="en-US" dirty="0" smtClean="0">
                <a:hlinkClick r:id="rId2"/>
              </a:rPr>
              <a:t>http://mstamy2.github.io/PyPDF2/http://mstamy2.github.io/PyPDF2/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Example in Automate the Boring Stuff</a:t>
            </a:r>
            <a:r>
              <a:rPr lang="en-US" dirty="0"/>
              <a:t>, Chapter 13: </a:t>
            </a:r>
            <a:r>
              <a:rPr lang="en-US" dirty="0">
                <a:hlinkClick r:id="rId3"/>
              </a:rPr>
              <a:t>https://automatetheboringstuff.com/chapter13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Some Available Methods: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getPage</a:t>
            </a:r>
            <a:r>
              <a:rPr lang="en-US" dirty="0" smtClean="0"/>
              <a:t>(n) follows Python indexing convention, not what page number is listed on a PDF page.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extractText</a:t>
            </a:r>
            <a:r>
              <a:rPr lang="en-US" dirty="0" smtClean="0"/>
              <a:t>()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.write(Output file name)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.</a:t>
            </a:r>
            <a:r>
              <a:rPr lang="en-US" dirty="0" err="1" smtClean="0"/>
              <a:t>rotateClockwise</a:t>
            </a:r>
            <a:r>
              <a:rPr lang="en-US" dirty="0" smtClean="0"/>
              <a:t>(x) and .</a:t>
            </a:r>
            <a:r>
              <a:rPr lang="en-US" dirty="0" err="1" smtClean="0"/>
              <a:t>rotateCounterClockwise</a:t>
            </a:r>
            <a:r>
              <a:rPr lang="en-US" dirty="0" smtClean="0"/>
              <a:t>(x) where x is 90, 180, or 270 integer values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241" y="1502688"/>
            <a:ext cx="4987165" cy="2489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250" y="4055388"/>
            <a:ext cx="1715125" cy="222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Usage: Extracting Text from FAA Instrument Approach Plate for Friday Harbor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397000"/>
            <a:ext cx="3467100" cy="4571999"/>
          </a:xfrm>
        </p:spPr>
        <p:txBody>
          <a:bodyPr/>
          <a:lstStyle/>
          <a:p>
            <a:r>
              <a:rPr lang="en-US" dirty="0" smtClean="0"/>
              <a:t>Find a desired approach stored in file system</a:t>
            </a:r>
            <a:endParaRPr lang="en-US" dirty="0"/>
          </a:p>
          <a:p>
            <a:r>
              <a:rPr lang="en-US" dirty="0" smtClean="0"/>
              <a:t>Can PyPDF2 get me here?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241" y="1173162"/>
            <a:ext cx="3440430" cy="5280660"/>
          </a:xfrm>
        </p:spPr>
      </p:pic>
      <p:grpSp>
        <p:nvGrpSpPr>
          <p:cNvPr id="8" name="Group 7"/>
          <p:cNvGrpSpPr/>
          <p:nvPr/>
        </p:nvGrpSpPr>
        <p:grpSpPr>
          <a:xfrm>
            <a:off x="1104900" y="1397000"/>
            <a:ext cx="8970433" cy="5056822"/>
            <a:chOff x="1104900" y="1397000"/>
            <a:chExt cx="9021233" cy="528989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900" y="1397000"/>
              <a:ext cx="9021233" cy="5289898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6361" y="1397000"/>
              <a:ext cx="2539771" cy="1126067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82"/>
          <a:stretch/>
        </p:blipFill>
        <p:spPr>
          <a:xfrm>
            <a:off x="1134288" y="1397000"/>
            <a:ext cx="8922383" cy="5283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/>
          <a:lstStyle/>
          <a:p>
            <a:r>
              <a:rPr lang="en-US" dirty="0"/>
              <a:t>Example Usage: Extracting Text from FAA Instrument Approach Plate for Friday Harbor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315" y="1114055"/>
            <a:ext cx="3742267" cy="574394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104900" y="1456267"/>
            <a:ext cx="623841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808080"/>
                </a:solidFill>
              </a:rPr>
              <a:t>#!/Library/Frameworks/</a:t>
            </a:r>
            <a:r>
              <a:rPr lang="en-US" i="1" dirty="0" err="1">
                <a:solidFill>
                  <a:srgbClr val="808080"/>
                </a:solidFill>
              </a:rPr>
              <a:t>Python.framework</a:t>
            </a:r>
            <a:r>
              <a:rPr lang="en-US" i="1" dirty="0">
                <a:solidFill>
                  <a:srgbClr val="808080"/>
                </a:solidFill>
              </a:rPr>
              <a:t>/Versions/3.6/bin/python</a:t>
            </a:r>
            <a:br>
              <a:rPr lang="en-US" i="1" dirty="0">
                <a:solidFill>
                  <a:srgbClr val="808080"/>
                </a:solidFill>
              </a:rPr>
            </a:br>
            <a:r>
              <a:rPr lang="en-US" i="1" dirty="0">
                <a:solidFill>
                  <a:srgbClr val="808080"/>
                </a:solidFill>
              </a:rPr>
              <a:t/>
            </a:r>
            <a:br>
              <a:rPr lang="en-US" i="1" dirty="0">
                <a:solidFill>
                  <a:srgbClr val="808080"/>
                </a:solidFill>
              </a:rPr>
            </a:br>
            <a:r>
              <a:rPr lang="en-US" b="1" dirty="0">
                <a:solidFill>
                  <a:srgbClr val="000080"/>
                </a:solidFill>
              </a:rPr>
              <a:t>import </a:t>
            </a:r>
            <a:r>
              <a:rPr lang="en-US" dirty="0"/>
              <a:t>PyPDF2</a:t>
            </a:r>
            <a:br>
              <a:rPr lang="en-US" dirty="0"/>
            </a:br>
            <a:r>
              <a:rPr lang="en-US" dirty="0" err="1" smtClean="0"/>
              <a:t>pdfFileObj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000080"/>
                </a:solidFill>
              </a:rPr>
              <a:t>open</a:t>
            </a:r>
            <a:r>
              <a:rPr lang="en-US" dirty="0"/>
              <a:t>(</a:t>
            </a:r>
            <a:r>
              <a:rPr lang="en-US" b="1" dirty="0">
                <a:solidFill>
                  <a:srgbClr val="008080"/>
                </a:solidFill>
              </a:rPr>
              <a:t>'/Users/</a:t>
            </a:r>
            <a:r>
              <a:rPr lang="en-US" b="1" dirty="0" err="1">
                <a:solidFill>
                  <a:srgbClr val="008080"/>
                </a:solidFill>
              </a:rPr>
              <a:t>brwarn</a:t>
            </a:r>
            <a:r>
              <a:rPr lang="en-US" b="1" dirty="0">
                <a:solidFill>
                  <a:srgbClr val="008080"/>
                </a:solidFill>
              </a:rPr>
              <a:t>/Documents/Aviation/IAP/DDTPPD_201703/06598N34.PDF'</a:t>
            </a:r>
            <a:r>
              <a:rPr lang="en-US" dirty="0"/>
              <a:t>,</a:t>
            </a:r>
            <a:r>
              <a:rPr lang="en-US" b="1" dirty="0">
                <a:solidFill>
                  <a:srgbClr val="008080"/>
                </a:solidFill>
              </a:rPr>
              <a:t>'rb'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pdfReader</a:t>
            </a:r>
            <a:r>
              <a:rPr lang="en-US" dirty="0"/>
              <a:t> = PyPDF2.PdfFileReader(</a:t>
            </a:r>
            <a:r>
              <a:rPr lang="en-US" dirty="0" err="1"/>
              <a:t>pdfFileObj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pageObj</a:t>
            </a:r>
            <a:r>
              <a:rPr lang="en-US" dirty="0"/>
              <a:t> = </a:t>
            </a:r>
            <a:r>
              <a:rPr lang="en-US" dirty="0" err="1"/>
              <a:t>pdfReader.getPage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0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 smtClean="0"/>
              <a:t>pdftext</a:t>
            </a:r>
            <a:r>
              <a:rPr lang="en-US" dirty="0" smtClean="0"/>
              <a:t>=</a:t>
            </a:r>
            <a:r>
              <a:rPr lang="en-US" dirty="0" err="1" smtClean="0"/>
              <a:t>pageObj.extractText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/>
              <a:t>print(</a:t>
            </a:r>
            <a:r>
              <a:rPr lang="en-US" dirty="0" err="1"/>
              <a:t>pdftext</a:t>
            </a:r>
            <a:r>
              <a:rPr lang="en-US" dirty="0"/>
              <a:t>)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85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>
            <a:normAutofit/>
          </a:bodyPr>
          <a:lstStyle/>
          <a:p>
            <a:r>
              <a:rPr lang="en-US" dirty="0"/>
              <a:t>Example Usage: Extracting Text from FAA Instrument Approach Plate for Friday Harbor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04900" y="1456267"/>
            <a:ext cx="9980682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raphael:session03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brwarn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$ ./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pdf.py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PPCATEGORYBCDA22916734163402  X  750.8% UPELEV   APP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CRSApt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ElevTDZERwy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Idg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3402108113339°284</a:t>
            </a:r>
            <a:r>
              <a:rPr lang="en-US" sz="16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FRIDAY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HARBOR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WASHINGTON(</a:t>
            </a:r>
            <a:r>
              <a:rPr lang="en-US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FHR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)FRIDAY HARBORAL-6598 (FAA)</a:t>
            </a:r>
            <a:r>
              <a:rPr lang="en-US" sz="1600" b="1" u="sng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NDB</a:t>
            </a:r>
            <a:r>
              <a:rPr lang="en-US" sz="1600" u="sng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u="sng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RWY</a:t>
            </a:r>
            <a:r>
              <a:rPr lang="en-US" sz="1600" u="sng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u="sng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34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FRIDAY HARBOR, WASHINGTON(FHR)FRIDAY HARBOR48°31'N-123°01'W</a:t>
            </a:r>
            <a:r>
              <a:rPr lang="en-US" sz="1600" b="1" u="sng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NDB RWY 34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TWATTR 3900MSA FHR 25 NM 800-1692 (700-1)820-2NANA800-212002400FHR2300Remainwithin 10 NM159°339°CANADAUNITED STATES114°294°FRIDAY HARBOR284  FHRIAF113 </a:t>
            </a:r>
            <a:r>
              <a:rPr lang="en-US" sz="16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NDB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  </a:t>
            </a:r>
            <a:r>
              <a:rPr lang="en-US" sz="16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FHR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  BUICKISLNDS-34CIRCLING128.25ASOS135.675WHIDBEY APP CONCTAF118.2  285.652770110015252400 direct FHR </a:t>
            </a:r>
            <a:r>
              <a:rPr lang="en-US" sz="16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NDB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and hold, continue climb-in-hold to 2400.MISSED APPROACH: Climb to 1200 then climbing right turn to 692 (700-2)800-1687 (700-1)707 (800-2)339°159°424(18.4)146°4000(14.5) 273°3000159°Amdt 2  23SEP10Visibility reduction by helicopters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NA.Circling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NA west of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Rwy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16-34.(22.6) 332°3000NDBFHR17061MIRL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Rwy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16-34REIL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Rwy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34TDZE108LLL181 NW-1, 02 MAR 2017 to 30 MAR 2017NW-1, 02 MAR 2017 to 30 MAR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2017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32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508C2C75-5220-5A42-8E9B-E58BEB5AFA68}" vid="{F66D8DC1-BD52-684F-9CD4-EC0FB9FC960A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Academic</Template>
  <TotalTime>1221</TotalTime>
  <Words>226</Words>
  <Application>Microsoft Macintosh PowerPoint</Application>
  <PresentationFormat>Widescreen</PresentationFormat>
  <Paragraphs>25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Courier New</vt:lpstr>
      <vt:lpstr>Euphemia</vt:lpstr>
      <vt:lpstr>Helvetica</vt:lpstr>
      <vt:lpstr>Plantagenet Cherokee</vt:lpstr>
      <vt:lpstr>Wingdings</vt:lpstr>
      <vt:lpstr>Academic Literature 16x9</vt:lpstr>
      <vt:lpstr>Working with PDF Files</vt:lpstr>
      <vt:lpstr>Data Sets That Include PDFs</vt:lpstr>
      <vt:lpstr>PyPDF2 Package Lightens the PDF-parsing Load Somewhat</vt:lpstr>
      <vt:lpstr>Example Usage: Extracting Text from FAA Instrument Approach Plate for Friday Harbor </vt:lpstr>
      <vt:lpstr>Example Usage: Extracting Text from FAA Instrument Approach Plate for Friday Harbor </vt:lpstr>
      <vt:lpstr>Example Usage: Extracting Text from FAA Instrument Approach Plate for Friday Harbor 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with PDF Files</dc:title>
  <dc:creator>Brian Warn</dc:creator>
  <cp:lastModifiedBy>Brian Warn</cp:lastModifiedBy>
  <cp:revision>19</cp:revision>
  <dcterms:created xsi:type="dcterms:W3CDTF">2017-10-14T19:34:57Z</dcterms:created>
  <dcterms:modified xsi:type="dcterms:W3CDTF">2017-10-17T03:26:49Z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